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9" r:id="rId4"/>
    <p:sldId id="260" r:id="rId5"/>
    <p:sldId id="267" r:id="rId6"/>
    <p:sldId id="261" r:id="rId7"/>
    <p:sldId id="266" r:id="rId8"/>
    <p:sldId id="262" r:id="rId9"/>
    <p:sldId id="263" r:id="rId10"/>
    <p:sldId id="264" r:id="rId11"/>
    <p:sldId id="265" r:id="rId12"/>
    <p:sldId id="259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6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9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7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39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5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154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8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87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6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0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4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6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B9E6-A147-462F-8EF6-38578E8F437C}" type="datetimeFigureOut">
              <a:rPr lang="en-GB" smtClean="0"/>
              <a:pPr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3BF1-DD34-4985-9E1E-41C479AAFF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2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908720"/>
            <a:ext cx="83794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Why and how to implement a R&amp;D framework </a:t>
            </a:r>
          </a:p>
          <a:p>
            <a:pPr algn="ct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for Africa RISING?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2268" y="3307631"/>
            <a:ext cx="48937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  <a:latin typeface="Garamond" pitchFamily="18" charset="0"/>
              </a:rPr>
              <a:t>the workshop for a fast-track project</a:t>
            </a:r>
          </a:p>
          <a:p>
            <a:pPr algn="ctr"/>
            <a:r>
              <a:rPr lang="en-GB" sz="2000" dirty="0" smtClean="0">
                <a:solidFill>
                  <a:schemeClr val="tx2"/>
                </a:solidFill>
                <a:latin typeface="Garamond" pitchFamily="18" charset="0"/>
              </a:rPr>
              <a:t>Addis Ababa, 13-14 September 2012</a:t>
            </a:r>
            <a:endParaRPr lang="en-GB" sz="2000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4316903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Garamond" pitchFamily="18" charset="0"/>
              </a:rPr>
              <a:t>Diego Valbuena (SLP-ILRI), Jens Andersson, </a:t>
            </a:r>
            <a:r>
              <a:rPr lang="en-GB" dirty="0" err="1">
                <a:latin typeface="Garamond" pitchFamily="18" charset="0"/>
              </a:rPr>
              <a:t>Frédéric</a:t>
            </a:r>
            <a:r>
              <a:rPr lang="en-GB" dirty="0">
                <a:latin typeface="Garamond" pitchFamily="18" charset="0"/>
              </a:rPr>
              <a:t> Baudron (CIMMYT)</a:t>
            </a:r>
          </a:p>
          <a:p>
            <a:pPr algn="ctr"/>
            <a:r>
              <a:rPr lang="en-GB" dirty="0" smtClean="0">
                <a:latin typeface="Garamond" pitchFamily="18" charset="0"/>
              </a:rPr>
              <a:t>Edward </a:t>
            </a:r>
            <a:r>
              <a:rPr lang="en-GB" dirty="0" err="1" smtClean="0">
                <a:latin typeface="Garamond" pitchFamily="18" charset="0"/>
              </a:rPr>
              <a:t>Chuma</a:t>
            </a:r>
            <a:r>
              <a:rPr lang="en-GB" dirty="0" smtClean="0">
                <a:latin typeface="Garamond" pitchFamily="18" charset="0"/>
              </a:rPr>
              <a:t> (Pico Team), Tesfaye Sida (Ambo University</a:t>
            </a:r>
            <a:r>
              <a:rPr lang="en-GB" dirty="0">
                <a:latin typeface="Garamond" pitchFamily="18" charset="0"/>
              </a:rPr>
              <a:t>), </a:t>
            </a:r>
            <a:r>
              <a:rPr lang="en-GB" dirty="0" smtClean="0">
                <a:latin typeface="Garamond" pitchFamily="18" charset="0"/>
              </a:rPr>
              <a:t>Peter Thorne (ILRI), Beth </a:t>
            </a:r>
            <a:r>
              <a:rPr lang="en-GB" dirty="0">
                <a:latin typeface="Garamond" pitchFamily="18" charset="0"/>
              </a:rPr>
              <a:t>Cullen (</a:t>
            </a:r>
            <a:r>
              <a:rPr lang="en-GB" dirty="0" smtClean="0">
                <a:latin typeface="Garamond" pitchFamily="18" charset="0"/>
              </a:rPr>
              <a:t>ILRI), </a:t>
            </a:r>
            <a:r>
              <a:rPr lang="en-GB" dirty="0" err="1" smtClean="0">
                <a:latin typeface="Garamond" pitchFamily="18" charset="0"/>
              </a:rPr>
              <a:t>Katrien</a:t>
            </a:r>
            <a:r>
              <a:rPr lang="en-GB" dirty="0" smtClean="0">
                <a:latin typeface="Garamond" pitchFamily="18" charset="0"/>
              </a:rPr>
              <a:t> </a:t>
            </a:r>
            <a:r>
              <a:rPr lang="en-GB" dirty="0" err="1">
                <a:latin typeface="Garamond" pitchFamily="18" charset="0"/>
              </a:rPr>
              <a:t>Descheemaeker</a:t>
            </a:r>
            <a:r>
              <a:rPr lang="en-GB" dirty="0">
                <a:latin typeface="Garamond" pitchFamily="18" charset="0"/>
              </a:rPr>
              <a:t> </a:t>
            </a:r>
            <a:r>
              <a:rPr lang="en-GB" dirty="0" smtClean="0">
                <a:latin typeface="Garamond" pitchFamily="18" charset="0"/>
              </a:rPr>
              <a:t>(</a:t>
            </a:r>
            <a:r>
              <a:rPr lang="en-GB" dirty="0" err="1">
                <a:latin typeface="Garamond" pitchFamily="18" charset="0"/>
              </a:rPr>
              <a:t>Wageningen</a:t>
            </a:r>
            <a:r>
              <a:rPr lang="en-GB" dirty="0">
                <a:latin typeface="Garamond" pitchFamily="18" charset="0"/>
              </a:rPr>
              <a:t> University</a:t>
            </a:r>
            <a:r>
              <a:rPr lang="en-GB" dirty="0" smtClean="0">
                <a:latin typeface="Garamond" pitchFamily="18" charset="0"/>
              </a:rPr>
              <a:t>), </a:t>
            </a:r>
            <a:r>
              <a:rPr lang="en-GB" dirty="0">
                <a:latin typeface="Garamond" pitchFamily="18" charset="0"/>
              </a:rPr>
              <a:t>Jenny Aker (Tufts University</a:t>
            </a:r>
            <a:r>
              <a:rPr lang="en-GB" dirty="0" smtClean="0">
                <a:latin typeface="Garamond" pitchFamily="18" charset="0"/>
              </a:rPr>
              <a:t>), </a:t>
            </a:r>
            <a:r>
              <a:rPr lang="en-GB" dirty="0">
                <a:latin typeface="Garamond" pitchFamily="18" charset="0"/>
              </a:rPr>
              <a:t>Ann Waters-Bayer (ETC</a:t>
            </a:r>
            <a:r>
              <a:rPr lang="en-GB" dirty="0" smtClean="0">
                <a:latin typeface="Garamond" pitchFamily="18" charset="0"/>
              </a:rPr>
              <a:t>), </a:t>
            </a:r>
            <a:r>
              <a:rPr lang="en-GB" dirty="0">
                <a:latin typeface="Garamond" pitchFamily="18" charset="0"/>
              </a:rPr>
              <a:t>Sieg Snapp (Michigan State University</a:t>
            </a:r>
            <a:r>
              <a:rPr lang="en-GB" dirty="0" smtClean="0">
                <a:latin typeface="Garamond" pitchFamily="18" charset="0"/>
              </a:rPr>
              <a:t>), Bruno Gérard (CIMMYT)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699792" y="2132856"/>
            <a:ext cx="36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35485" y="2276872"/>
            <a:ext cx="2945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Garamond" pitchFamily="18" charset="0"/>
              </a:rPr>
              <a:t>implementation</a:t>
            </a:r>
            <a:endParaRPr lang="en-GB" sz="3200" b="1" dirty="0">
              <a:latin typeface="Garamond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980272" y="692696"/>
            <a:ext cx="504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5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4: sharing experiences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b="1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7" name="Curved Connector 26"/>
          <p:cNvCxnSpPr>
            <a:cxnSpLocks noChangeShapeType="1"/>
            <a:stCxn id="26" idx="0"/>
            <a:endCxn id="32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2"/>
            <a:endCxn id="25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Curved Connector 29"/>
          <p:cNvCxnSpPr>
            <a:cxnSpLocks noChangeShapeType="1"/>
            <a:stCxn id="25" idx="3"/>
            <a:endCxn id="26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3" name="Curved Connector 32"/>
          <p:cNvCxnSpPr>
            <a:cxnSpLocks noChangeShapeType="1"/>
            <a:stCxn id="37" idx="3"/>
            <a:endCxn id="23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Curved Connector 33"/>
          <p:cNvCxnSpPr>
            <a:cxnSpLocks noChangeShapeType="1"/>
            <a:stCxn id="32" idx="0"/>
            <a:endCxn id="35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>
            <a:spLocks/>
          </p:cNvSpPr>
          <p:nvPr/>
        </p:nvSpPr>
        <p:spPr bwMode="auto">
          <a:xfrm>
            <a:off x="5854534" y="1245529"/>
            <a:ext cx="2461882" cy="39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  <a:latin typeface="Garamond" pitchFamily="18" charset="0"/>
              </a:rPr>
              <a:t>per selected type(s)</a:t>
            </a:r>
            <a:endParaRPr lang="en-US" sz="2400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42" name="Rectangle 41"/>
          <p:cNvSpPr>
            <a:spLocks/>
          </p:cNvSpPr>
          <p:nvPr/>
        </p:nvSpPr>
        <p:spPr bwMode="auto">
          <a:xfrm>
            <a:off x="1051241" y="2590117"/>
            <a:ext cx="3016703" cy="24950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GB" sz="3200" b="1" dirty="0" smtClean="0">
                <a:latin typeface="Garamond" pitchFamily="18" charset="0"/>
              </a:rPr>
              <a:t>Evaluate </a:t>
            </a:r>
            <a:r>
              <a:rPr lang="en-GB" sz="3200" b="1" dirty="0">
                <a:latin typeface="Garamond" pitchFamily="18" charset="0"/>
              </a:rPr>
              <a:t>the </a:t>
            </a:r>
            <a:r>
              <a:rPr lang="en-GB" sz="3200" b="1" dirty="0" smtClean="0">
                <a:latin typeface="Garamond" pitchFamily="18" charset="0"/>
              </a:rPr>
              <a:t>experiments </a:t>
            </a:r>
            <a:br>
              <a:rPr lang="en-GB" sz="3200" b="1" dirty="0" smtClean="0">
                <a:latin typeface="Garamond" pitchFamily="18" charset="0"/>
              </a:rPr>
            </a:br>
            <a:r>
              <a:rPr lang="en-GB" sz="3200" b="1" dirty="0" smtClean="0">
                <a:latin typeface="Garamond" pitchFamily="18" charset="0"/>
              </a:rPr>
              <a:t>and </a:t>
            </a:r>
            <a:r>
              <a:rPr lang="en-GB" sz="3200" b="1" dirty="0">
                <a:latin typeface="Garamond" pitchFamily="18" charset="0"/>
              </a:rPr>
              <a:t>look at the lessons </a:t>
            </a:r>
            <a:r>
              <a:rPr lang="en-GB" sz="3200" b="1" dirty="0" smtClean="0">
                <a:latin typeface="Garamond" pitchFamily="18" charset="0"/>
              </a:rPr>
              <a:t>learnt 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31" grpId="0"/>
      <p:bldP spid="32" grpId="0"/>
      <p:bldP spid="35" grpId="0"/>
      <p:bldP spid="36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5: impact assessment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38" name="Oval 37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39" name="Oval 38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44" name="Curved Connector 43"/>
          <p:cNvCxnSpPr>
            <a:cxnSpLocks noChangeShapeType="1"/>
            <a:stCxn id="43" idx="0"/>
            <a:endCxn id="49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  <a:stCxn id="40" idx="2"/>
            <a:endCxn id="41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  <a:stCxn id="41" idx="2"/>
            <a:endCxn id="42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  <a:stCxn id="42" idx="3"/>
            <a:endCxn id="43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49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b="1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50" name="Curved Connector 49"/>
          <p:cNvCxnSpPr>
            <a:cxnSpLocks noChangeShapeType="1"/>
            <a:stCxn id="54" idx="3"/>
            <a:endCxn id="40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Curved Connector 50"/>
          <p:cNvCxnSpPr>
            <a:cxnSpLocks noChangeShapeType="1"/>
            <a:stCxn id="49" idx="0"/>
            <a:endCxn id="52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53" name="Oval 52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54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>
            <a:spLocks/>
          </p:cNvSpPr>
          <p:nvPr/>
        </p:nvSpPr>
        <p:spPr bwMode="auto">
          <a:xfrm>
            <a:off x="5854534" y="1245529"/>
            <a:ext cx="2461882" cy="39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  <a:latin typeface="Garamond" pitchFamily="18" charset="0"/>
              </a:rPr>
              <a:t>per selected type(s)</a:t>
            </a:r>
            <a:endParaRPr lang="en-US" sz="2400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0" name="Rectangle 59"/>
          <p:cNvSpPr>
            <a:spLocks/>
          </p:cNvSpPr>
          <p:nvPr/>
        </p:nvSpPr>
        <p:spPr bwMode="auto">
          <a:xfrm>
            <a:off x="998745" y="3356992"/>
            <a:ext cx="7847235" cy="24950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GB" sz="3200" b="1" dirty="0">
                <a:latin typeface="Garamond" pitchFamily="18" charset="0"/>
              </a:rPr>
              <a:t>D</a:t>
            </a:r>
            <a:r>
              <a:rPr lang="en-GB" sz="3200" b="1" dirty="0" smtClean="0">
                <a:latin typeface="Garamond" pitchFamily="18" charset="0"/>
              </a:rPr>
              <a:t>etermine </a:t>
            </a:r>
            <a:r>
              <a:rPr lang="en-GB" sz="3200" b="1" dirty="0">
                <a:latin typeface="Garamond" pitchFamily="18" charset="0"/>
              </a:rPr>
              <a:t>whether the proposed </a:t>
            </a:r>
            <a:r>
              <a:rPr lang="en-GB" sz="3200" b="1" dirty="0" smtClean="0">
                <a:latin typeface="Garamond" pitchFamily="18" charset="0"/>
              </a:rPr>
              <a:t>innovation brought </a:t>
            </a:r>
            <a:r>
              <a:rPr lang="en-GB" sz="3200" b="1" dirty="0">
                <a:latin typeface="Garamond" pitchFamily="18" charset="0"/>
              </a:rPr>
              <a:t>about positive changes </a:t>
            </a:r>
            <a:r>
              <a:rPr lang="en-GB" sz="3200" b="1" dirty="0" smtClean="0">
                <a:latin typeface="Garamond" pitchFamily="18" charset="0"/>
              </a:rPr>
              <a:t>in </a:t>
            </a:r>
            <a:r>
              <a:rPr lang="en-GB" sz="3200" b="1" dirty="0">
                <a:latin typeface="Garamond" pitchFamily="18" charset="0"/>
              </a:rPr>
              <a:t>farmers’ </a:t>
            </a:r>
            <a:r>
              <a:rPr lang="en-GB" sz="3200" b="1" dirty="0" smtClean="0">
                <a:latin typeface="Garamond" pitchFamily="18" charset="0"/>
              </a:rPr>
              <a:t>well-being </a:t>
            </a:r>
            <a:r>
              <a:rPr lang="en-GB" sz="3200" b="1" dirty="0">
                <a:latin typeface="Garamond" pitchFamily="18" charset="0"/>
              </a:rPr>
              <a:t>and if these changes </a:t>
            </a:r>
            <a:r>
              <a:rPr lang="en-GB" sz="3200" b="1" dirty="0" smtClean="0">
                <a:latin typeface="Garamond" pitchFamily="18" charset="0"/>
              </a:rPr>
              <a:t>are due </a:t>
            </a:r>
            <a:r>
              <a:rPr lang="en-GB" sz="3200" b="1" dirty="0">
                <a:latin typeface="Garamond" pitchFamily="18" charset="0"/>
              </a:rPr>
              <a:t>to the </a:t>
            </a:r>
            <a:r>
              <a:rPr lang="en-GB" sz="3200" b="1" dirty="0" smtClean="0">
                <a:latin typeface="Garamond" pitchFamily="18" charset="0"/>
              </a:rPr>
              <a:t>R&amp;D process (</a:t>
            </a:r>
            <a:r>
              <a:rPr lang="en-GB" sz="3200" b="1" dirty="0">
                <a:latin typeface="Garamond" pitchFamily="18" charset="0"/>
              </a:rPr>
              <a:t>as opposed to </a:t>
            </a:r>
            <a:r>
              <a:rPr lang="en-GB" sz="3200" b="1" dirty="0" smtClean="0">
                <a:latin typeface="Garamond" pitchFamily="18" charset="0"/>
              </a:rPr>
              <a:t>other interventions)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1" name="Text Box 51"/>
          <p:cNvSpPr txBox="1">
            <a:spLocks noChangeArrowheads="1"/>
          </p:cNvSpPr>
          <p:nvPr/>
        </p:nvSpPr>
        <p:spPr bwMode="auto">
          <a:xfrm>
            <a:off x="5263614" y="1955659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b="1" dirty="0">
              <a:effectLst/>
              <a:latin typeface="Book Antiqu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8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3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1" grpId="0"/>
      <p:bldP spid="42" grpId="0"/>
      <p:bldP spid="43" grpId="0"/>
      <p:bldP spid="48" grpId="0"/>
      <p:bldP spid="49" grpId="0"/>
      <p:bldP spid="52" grpId="0"/>
      <p:bldP spid="53" grpId="0" animBg="1"/>
      <p:bldP spid="54" grpId="0"/>
      <p:bldP spid="60" grpId="0" animBg="1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Participatory R&amp;D: overview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8" name="AutoShape 2"/>
          <p:cNvSpPr>
            <a:spLocks/>
          </p:cNvSpPr>
          <p:nvPr/>
        </p:nvSpPr>
        <p:spPr bwMode="auto">
          <a:xfrm>
            <a:off x="3650508" y="2366872"/>
            <a:ext cx="1901944" cy="665487"/>
          </a:xfrm>
          <a:prstGeom prst="roundRect">
            <a:avLst>
              <a:gd name="adj" fmla="val 2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3200" dirty="0" smtClean="0">
                <a:latin typeface="Garamond" pitchFamily="18" charset="0"/>
              </a:rPr>
              <a:t>typology</a:t>
            </a:r>
            <a:endParaRPr lang="en-GB" sz="3200" dirty="0">
              <a:latin typeface="Garamond" pitchFamily="18" charset="0"/>
            </a:endParaRPr>
          </a:p>
        </p:txBody>
      </p:sp>
      <p:sp>
        <p:nvSpPr>
          <p:cNvPr id="20" name="AutoShape 6"/>
          <p:cNvSpPr>
            <a:spLocks/>
          </p:cNvSpPr>
          <p:nvPr/>
        </p:nvSpPr>
        <p:spPr bwMode="auto">
          <a:xfrm>
            <a:off x="3917380" y="5229200"/>
            <a:ext cx="1374700" cy="648072"/>
          </a:xfrm>
          <a:prstGeom prst="roundRect">
            <a:avLst>
              <a:gd name="adj" fmla="val 50000"/>
            </a:avLst>
          </a:prstGeom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smtClean="0">
                <a:solidFill>
                  <a:schemeClr val="bg1"/>
                </a:solidFill>
                <a:latin typeface="Garamond" pitchFamily="18" charset="0"/>
              </a:rPr>
              <a:t>PR&amp;D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5" name="AutoShape 10"/>
          <p:cNvSpPr>
            <a:spLocks/>
          </p:cNvSpPr>
          <p:nvPr/>
        </p:nvSpPr>
        <p:spPr bwMode="auto">
          <a:xfrm>
            <a:off x="7236296" y="2852936"/>
            <a:ext cx="1691386" cy="864096"/>
          </a:xfrm>
          <a:prstGeom prst="roundRect">
            <a:avLst>
              <a:gd name="adj" fmla="val 4980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  <a:ea typeface="Gill Sans" charset="0"/>
                <a:cs typeface="Gill Sans" charset="0"/>
              </a:rPr>
              <a:t>household survey</a:t>
            </a:r>
            <a:endParaRPr lang="en-US" sz="2400" dirty="0">
              <a:solidFill>
                <a:srgbClr val="FFFFFF"/>
              </a:solidFill>
              <a:latin typeface="Garamond" pitchFamily="18" charset="0"/>
              <a:ea typeface="Gill Sans" charset="0"/>
              <a:cs typeface="Gill Sans" charset="0"/>
            </a:endParaRPr>
          </a:p>
        </p:txBody>
      </p:sp>
      <p:cxnSp>
        <p:nvCxnSpPr>
          <p:cNvPr id="36" name="Straight Arrow Connector 23"/>
          <p:cNvCxnSpPr>
            <a:stCxn id="18" idx="3"/>
            <a:endCxn id="35" idx="1"/>
          </p:cNvCxnSpPr>
          <p:nvPr/>
        </p:nvCxnSpPr>
        <p:spPr>
          <a:xfrm>
            <a:off x="5552452" y="2699616"/>
            <a:ext cx="1683844" cy="58536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AutoShape 10"/>
          <p:cNvSpPr>
            <a:spLocks/>
          </p:cNvSpPr>
          <p:nvPr/>
        </p:nvSpPr>
        <p:spPr bwMode="auto">
          <a:xfrm>
            <a:off x="3613620" y="1556792"/>
            <a:ext cx="1966492" cy="532982"/>
          </a:xfrm>
          <a:prstGeom prst="roundRect">
            <a:avLst>
              <a:gd name="adj" fmla="val 4980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  <a:ea typeface="Gill Sans" charset="0"/>
                <a:cs typeface="Gill Sans" charset="0"/>
              </a:rPr>
              <a:t>participation</a:t>
            </a:r>
            <a:endParaRPr lang="en-US" sz="2400" dirty="0">
              <a:solidFill>
                <a:srgbClr val="FFFFFF"/>
              </a:solidFill>
              <a:latin typeface="Garamond" pitchFamily="18" charset="0"/>
              <a:ea typeface="Gill Sans" charset="0"/>
              <a:cs typeface="Gill Sans" charset="0"/>
            </a:endParaRPr>
          </a:p>
        </p:txBody>
      </p:sp>
      <p:cxnSp>
        <p:nvCxnSpPr>
          <p:cNvPr id="41" name="Straight Arrow Connector 23"/>
          <p:cNvCxnSpPr>
            <a:stCxn id="40" idx="2"/>
            <a:endCxn id="18" idx="0"/>
          </p:cNvCxnSpPr>
          <p:nvPr/>
        </p:nvCxnSpPr>
        <p:spPr>
          <a:xfrm rot="16200000" flipH="1">
            <a:off x="4460624" y="2226016"/>
            <a:ext cx="277098" cy="46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2" name="Rectangle 91"/>
          <p:cNvSpPr>
            <a:spLocks/>
          </p:cNvSpPr>
          <p:nvPr/>
        </p:nvSpPr>
        <p:spPr bwMode="auto">
          <a:xfrm>
            <a:off x="1403648" y="3871681"/>
            <a:ext cx="19800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farmer-led</a:t>
            </a:r>
          </a:p>
        </p:txBody>
      </p:sp>
      <p:sp>
        <p:nvSpPr>
          <p:cNvPr id="93" name="Rectangle 92"/>
          <p:cNvSpPr>
            <a:spLocks/>
          </p:cNvSpPr>
          <p:nvPr/>
        </p:nvSpPr>
        <p:spPr bwMode="auto">
          <a:xfrm>
            <a:off x="5652120" y="3861048"/>
            <a:ext cx="219646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research-led</a:t>
            </a:r>
          </a:p>
        </p:txBody>
      </p:sp>
      <p:cxnSp>
        <p:nvCxnSpPr>
          <p:cNvPr id="94" name="Straight Arrow Connector 23"/>
          <p:cNvCxnSpPr>
            <a:stCxn id="92" idx="3"/>
            <a:endCxn id="93" idx="1"/>
          </p:cNvCxnSpPr>
          <p:nvPr/>
        </p:nvCxnSpPr>
        <p:spPr>
          <a:xfrm flipV="1">
            <a:off x="3383648" y="4185084"/>
            <a:ext cx="2268472" cy="1063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>
            <a:spLocks/>
          </p:cNvSpPr>
          <p:nvPr/>
        </p:nvSpPr>
        <p:spPr bwMode="auto">
          <a:xfrm>
            <a:off x="3565802" y="8769949"/>
            <a:ext cx="198665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research-led</a:t>
            </a:r>
          </a:p>
        </p:txBody>
      </p:sp>
      <p:cxnSp>
        <p:nvCxnSpPr>
          <p:cNvPr id="104" name="Straight Arrow Connector 23"/>
          <p:cNvCxnSpPr>
            <a:stCxn id="20" idx="0"/>
            <a:endCxn id="92" idx="2"/>
          </p:cNvCxnSpPr>
          <p:nvPr/>
        </p:nvCxnSpPr>
        <p:spPr>
          <a:xfrm rot="16200000" flipV="1">
            <a:off x="3144466" y="3768936"/>
            <a:ext cx="709447" cy="221108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7" name="Straight Arrow Connector 23"/>
          <p:cNvCxnSpPr>
            <a:stCxn id="20" idx="0"/>
            <a:endCxn id="93" idx="2"/>
          </p:cNvCxnSpPr>
          <p:nvPr/>
        </p:nvCxnSpPr>
        <p:spPr>
          <a:xfrm rot="5400000" flipH="1" flipV="1">
            <a:off x="5317501" y="3796349"/>
            <a:ext cx="720080" cy="214562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2" name="Straight Arrow Connector 23"/>
          <p:cNvCxnSpPr>
            <a:stCxn id="18" idx="2"/>
            <a:endCxn id="92" idx="0"/>
          </p:cNvCxnSpPr>
          <p:nvPr/>
        </p:nvCxnSpPr>
        <p:spPr>
          <a:xfrm rot="5400000">
            <a:off x="3077903" y="2348104"/>
            <a:ext cx="839322" cy="220783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Arrow Connector 23"/>
          <p:cNvCxnSpPr>
            <a:stCxn id="18" idx="2"/>
            <a:endCxn id="93" idx="0"/>
          </p:cNvCxnSpPr>
          <p:nvPr/>
        </p:nvCxnSpPr>
        <p:spPr>
          <a:xfrm rot="16200000" flipH="1">
            <a:off x="5261572" y="2372267"/>
            <a:ext cx="828689" cy="214887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7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Participatory R&amp;D: recommendations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95" name="Rectangle 94"/>
          <p:cNvSpPr>
            <a:spLocks/>
          </p:cNvSpPr>
          <p:nvPr/>
        </p:nvSpPr>
        <p:spPr bwMode="auto">
          <a:xfrm>
            <a:off x="3565802" y="8769949"/>
            <a:ext cx="198665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research-led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/>
          </p:cNvSpPr>
          <p:nvPr/>
        </p:nvSpPr>
        <p:spPr bwMode="auto">
          <a:xfrm>
            <a:off x="469180" y="1700808"/>
            <a:ext cx="820727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lvl="0" algn="l"/>
            <a:r>
              <a:rPr lang="en-GB" sz="2800" b="1" i="1" dirty="0">
                <a:solidFill>
                  <a:srgbClr val="C00000"/>
                </a:solidFill>
                <a:latin typeface="Garamond" pitchFamily="18" charset="0"/>
              </a:rPr>
              <a:t>Organisational arrangements</a:t>
            </a:r>
            <a:r>
              <a:rPr lang="en-GB" sz="2800" b="1" dirty="0">
                <a:solidFill>
                  <a:srgbClr val="C00000"/>
                </a:solidFill>
                <a:latin typeface="Garamond" pitchFamily="18" charset="0"/>
              </a:rPr>
              <a:t>: </a:t>
            </a:r>
            <a:r>
              <a:rPr lang="en-GB" sz="2800" dirty="0">
                <a:latin typeface="Garamond" pitchFamily="18" charset="0"/>
              </a:rPr>
              <a:t>how can national and international organisations </a:t>
            </a:r>
            <a:r>
              <a:rPr lang="en-GB" sz="2800" dirty="0" smtClean="0">
                <a:latin typeface="Garamond" pitchFamily="18" charset="0"/>
              </a:rPr>
              <a:t>collaborate to </a:t>
            </a:r>
            <a:r>
              <a:rPr lang="en-GB" sz="2800" dirty="0">
                <a:latin typeface="Garamond" pitchFamily="18" charset="0"/>
              </a:rPr>
              <a:t>promote partner-led processes</a:t>
            </a:r>
            <a:r>
              <a:rPr lang="en-GB" sz="2800" dirty="0" smtClean="0">
                <a:latin typeface="Garamond" pitchFamily="18" charset="0"/>
              </a:rPr>
              <a:t>?</a:t>
            </a:r>
          </a:p>
          <a:p>
            <a:pPr lvl="0" algn="l"/>
            <a:endParaRPr lang="en-GB" sz="1000" dirty="0">
              <a:latin typeface="Garamond" pitchFamily="18" charset="0"/>
            </a:endParaRPr>
          </a:p>
          <a:p>
            <a:pPr lvl="0" algn="l"/>
            <a:r>
              <a:rPr lang="en-GB" sz="2800" b="1" i="1" dirty="0">
                <a:solidFill>
                  <a:srgbClr val="C00000"/>
                </a:solidFill>
                <a:latin typeface="Garamond" pitchFamily="18" charset="0"/>
              </a:rPr>
              <a:t>Capacity building</a:t>
            </a:r>
            <a:r>
              <a:rPr lang="en-GB" sz="2800" b="1" dirty="0">
                <a:solidFill>
                  <a:srgbClr val="C00000"/>
                </a:solidFill>
                <a:latin typeface="Garamond" pitchFamily="18" charset="0"/>
              </a:rPr>
              <a:t>: </a:t>
            </a:r>
            <a:r>
              <a:rPr lang="en-GB" sz="2800" dirty="0" smtClean="0">
                <a:latin typeface="Garamond" pitchFamily="18" charset="0"/>
              </a:rPr>
              <a:t>proper </a:t>
            </a:r>
            <a:r>
              <a:rPr lang="en-GB" sz="2800" dirty="0">
                <a:latin typeface="Garamond" pitchFamily="18" charset="0"/>
              </a:rPr>
              <a:t>facilitation and translation </a:t>
            </a:r>
            <a:endParaRPr lang="en-GB" sz="2800" dirty="0" smtClean="0">
              <a:latin typeface="Garamond" pitchFamily="18" charset="0"/>
            </a:endParaRPr>
          </a:p>
          <a:p>
            <a:pPr lvl="0" algn="l"/>
            <a:endParaRPr lang="en-GB" sz="1000" dirty="0">
              <a:latin typeface="Garamond" pitchFamily="18" charset="0"/>
            </a:endParaRPr>
          </a:p>
          <a:p>
            <a:pPr lvl="0" algn="l"/>
            <a:r>
              <a:rPr lang="en-GB" sz="2800" b="1" i="1" dirty="0">
                <a:solidFill>
                  <a:srgbClr val="C00000"/>
                </a:solidFill>
                <a:latin typeface="Garamond" pitchFamily="18" charset="0"/>
              </a:rPr>
              <a:t>Up/out-scaling</a:t>
            </a:r>
            <a:r>
              <a:rPr lang="en-GB" sz="2800" b="1" dirty="0">
                <a:solidFill>
                  <a:srgbClr val="C00000"/>
                </a:solidFill>
                <a:latin typeface="Garamond" pitchFamily="18" charset="0"/>
              </a:rPr>
              <a:t>: </a:t>
            </a:r>
            <a:r>
              <a:rPr lang="en-GB" sz="2800" dirty="0">
                <a:latin typeface="Garamond" pitchFamily="18" charset="0"/>
              </a:rPr>
              <a:t>how can this </a:t>
            </a:r>
            <a:r>
              <a:rPr lang="en-GB" sz="2800" dirty="0" smtClean="0">
                <a:latin typeface="Garamond" pitchFamily="18" charset="0"/>
              </a:rPr>
              <a:t>approach </a:t>
            </a:r>
            <a:r>
              <a:rPr lang="en-GB" sz="2800" dirty="0">
                <a:latin typeface="Garamond" pitchFamily="18" charset="0"/>
              </a:rPr>
              <a:t>go beyond localised impact? </a:t>
            </a:r>
          </a:p>
        </p:txBody>
      </p:sp>
    </p:spTree>
    <p:extLst>
      <p:ext uri="{BB962C8B-B14F-4D97-AF65-F5344CB8AC3E}">
        <p14:creationId xmlns:p14="http://schemas.microsoft.com/office/powerpoint/2010/main" val="17423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s://encrypted-tbn0.google.com/images?q=tbn:ANd9GcRe1BbEgjo8651Tj0mBKaohOku1gUXduTpMmdqp7S8YIzA2A3z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072" y="1476871"/>
            <a:ext cx="1678446" cy="195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/>
          </p:cNvSpPr>
          <p:nvPr/>
        </p:nvSpPr>
        <p:spPr bwMode="auto">
          <a:xfrm>
            <a:off x="555228" y="1628800"/>
            <a:ext cx="790520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Africa RISING outcomes: </a:t>
            </a:r>
          </a:p>
          <a:p>
            <a:pPr marL="571500" indent="-571500" algn="l"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whole farm productivity</a:t>
            </a:r>
          </a:p>
          <a:p>
            <a:pPr marL="571500" indent="-571500" algn="l"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natural resource management</a:t>
            </a:r>
          </a:p>
          <a:p>
            <a:pPr marL="571500" indent="-571500" algn="l"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connect markets &amp; input suppliers</a:t>
            </a:r>
          </a:p>
          <a:p>
            <a:pPr marL="571500" indent="-571500" algn="l"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nutrition &amp; poverty: women &amp; children</a:t>
            </a:r>
          </a:p>
          <a:p>
            <a:pPr marL="571500" indent="-571500" algn="l"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economic &amp; environmental resilience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972400" y="1196752"/>
            <a:ext cx="72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5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Participatory R&amp;D: overview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8" name="AutoShape 2"/>
          <p:cNvSpPr>
            <a:spLocks/>
          </p:cNvSpPr>
          <p:nvPr/>
        </p:nvSpPr>
        <p:spPr bwMode="auto">
          <a:xfrm>
            <a:off x="3650508" y="2366872"/>
            <a:ext cx="1901944" cy="665487"/>
          </a:xfrm>
          <a:prstGeom prst="roundRect">
            <a:avLst>
              <a:gd name="adj" fmla="val 2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3200" dirty="0" smtClean="0">
                <a:latin typeface="Garamond" pitchFamily="18" charset="0"/>
              </a:rPr>
              <a:t>typology</a:t>
            </a:r>
            <a:endParaRPr lang="en-GB" sz="3200" dirty="0">
              <a:latin typeface="Garamond" pitchFamily="18" charset="0"/>
            </a:endParaRPr>
          </a:p>
        </p:txBody>
      </p:sp>
      <p:sp>
        <p:nvSpPr>
          <p:cNvPr id="20" name="AutoShape 6"/>
          <p:cNvSpPr>
            <a:spLocks/>
          </p:cNvSpPr>
          <p:nvPr/>
        </p:nvSpPr>
        <p:spPr bwMode="auto">
          <a:xfrm>
            <a:off x="3203848" y="5085184"/>
            <a:ext cx="1374700" cy="648072"/>
          </a:xfrm>
          <a:prstGeom prst="roundRect">
            <a:avLst>
              <a:gd name="adj" fmla="val 50000"/>
            </a:avLst>
          </a:prstGeom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smtClean="0">
                <a:solidFill>
                  <a:schemeClr val="bg1"/>
                </a:solidFill>
                <a:latin typeface="Garamond" pitchFamily="18" charset="0"/>
              </a:rPr>
              <a:t>PR&amp;D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5" name="AutoShape 10"/>
          <p:cNvSpPr>
            <a:spLocks/>
          </p:cNvSpPr>
          <p:nvPr/>
        </p:nvSpPr>
        <p:spPr bwMode="auto">
          <a:xfrm>
            <a:off x="7236296" y="2852936"/>
            <a:ext cx="1691386" cy="864096"/>
          </a:xfrm>
          <a:prstGeom prst="roundRect">
            <a:avLst>
              <a:gd name="adj" fmla="val 4980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  <a:ea typeface="Gill Sans" charset="0"/>
                <a:cs typeface="Gill Sans" charset="0"/>
              </a:rPr>
              <a:t>household survey</a:t>
            </a:r>
            <a:endParaRPr lang="en-US" sz="2400" dirty="0">
              <a:solidFill>
                <a:srgbClr val="FFFFFF"/>
              </a:solidFill>
              <a:latin typeface="Garamond" pitchFamily="18" charset="0"/>
              <a:ea typeface="Gill Sans" charset="0"/>
              <a:cs typeface="Gill Sans" charset="0"/>
            </a:endParaRPr>
          </a:p>
        </p:txBody>
      </p:sp>
      <p:cxnSp>
        <p:nvCxnSpPr>
          <p:cNvPr id="36" name="Straight Arrow Connector 23"/>
          <p:cNvCxnSpPr>
            <a:stCxn id="18" idx="3"/>
            <a:endCxn id="35" idx="1"/>
          </p:cNvCxnSpPr>
          <p:nvPr/>
        </p:nvCxnSpPr>
        <p:spPr>
          <a:xfrm>
            <a:off x="5552452" y="2699616"/>
            <a:ext cx="1683844" cy="58536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AutoShape 10"/>
          <p:cNvSpPr>
            <a:spLocks/>
          </p:cNvSpPr>
          <p:nvPr/>
        </p:nvSpPr>
        <p:spPr bwMode="auto">
          <a:xfrm>
            <a:off x="3613620" y="1556792"/>
            <a:ext cx="1966492" cy="532982"/>
          </a:xfrm>
          <a:prstGeom prst="roundRect">
            <a:avLst>
              <a:gd name="adj" fmla="val 4980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  <a:ea typeface="Gill Sans" charset="0"/>
                <a:cs typeface="Gill Sans" charset="0"/>
              </a:rPr>
              <a:t>participation</a:t>
            </a:r>
            <a:endParaRPr lang="en-US" sz="2400" dirty="0">
              <a:solidFill>
                <a:srgbClr val="FFFFFF"/>
              </a:solidFill>
              <a:latin typeface="Garamond" pitchFamily="18" charset="0"/>
              <a:ea typeface="Gill Sans" charset="0"/>
              <a:cs typeface="Gill Sans" charset="0"/>
            </a:endParaRPr>
          </a:p>
        </p:txBody>
      </p:sp>
      <p:cxnSp>
        <p:nvCxnSpPr>
          <p:cNvPr id="41" name="Straight Arrow Connector 23"/>
          <p:cNvCxnSpPr>
            <a:stCxn id="40" idx="2"/>
            <a:endCxn id="18" idx="0"/>
          </p:cNvCxnSpPr>
          <p:nvPr/>
        </p:nvCxnSpPr>
        <p:spPr>
          <a:xfrm rot="16200000" flipH="1">
            <a:off x="4460624" y="2226016"/>
            <a:ext cx="277098" cy="46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2" name="Rectangle 91"/>
          <p:cNvSpPr>
            <a:spLocks/>
          </p:cNvSpPr>
          <p:nvPr/>
        </p:nvSpPr>
        <p:spPr bwMode="auto">
          <a:xfrm>
            <a:off x="1403648" y="3871681"/>
            <a:ext cx="19800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farmer-led</a:t>
            </a:r>
          </a:p>
        </p:txBody>
      </p:sp>
      <p:sp>
        <p:nvSpPr>
          <p:cNvPr id="93" name="Rectangle 92"/>
          <p:cNvSpPr>
            <a:spLocks/>
          </p:cNvSpPr>
          <p:nvPr/>
        </p:nvSpPr>
        <p:spPr bwMode="auto">
          <a:xfrm>
            <a:off x="5652120" y="3861048"/>
            <a:ext cx="219646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research-led</a:t>
            </a:r>
          </a:p>
        </p:txBody>
      </p:sp>
      <p:cxnSp>
        <p:nvCxnSpPr>
          <p:cNvPr id="94" name="Straight Arrow Connector 23"/>
          <p:cNvCxnSpPr>
            <a:stCxn id="92" idx="3"/>
            <a:endCxn id="93" idx="1"/>
          </p:cNvCxnSpPr>
          <p:nvPr/>
        </p:nvCxnSpPr>
        <p:spPr>
          <a:xfrm flipV="1">
            <a:off x="3383648" y="4185084"/>
            <a:ext cx="2268472" cy="1063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>
            <a:spLocks/>
          </p:cNvSpPr>
          <p:nvPr/>
        </p:nvSpPr>
        <p:spPr bwMode="auto">
          <a:xfrm>
            <a:off x="3565802" y="8769949"/>
            <a:ext cx="198665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research-led</a:t>
            </a:r>
          </a:p>
        </p:txBody>
      </p:sp>
      <p:cxnSp>
        <p:nvCxnSpPr>
          <p:cNvPr id="112" name="Straight Arrow Connector 23"/>
          <p:cNvCxnSpPr>
            <a:stCxn id="18" idx="2"/>
            <a:endCxn id="92" idx="0"/>
          </p:cNvCxnSpPr>
          <p:nvPr/>
        </p:nvCxnSpPr>
        <p:spPr>
          <a:xfrm rot="5400000">
            <a:off x="3077903" y="2348104"/>
            <a:ext cx="839322" cy="220783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Arrow Connector 23"/>
          <p:cNvCxnSpPr>
            <a:stCxn id="18" idx="2"/>
            <a:endCxn id="93" idx="0"/>
          </p:cNvCxnSpPr>
          <p:nvPr/>
        </p:nvCxnSpPr>
        <p:spPr>
          <a:xfrm rot="16200000" flipH="1">
            <a:off x="5261572" y="2372267"/>
            <a:ext cx="828689" cy="214887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AutoShape 6"/>
          <p:cNvSpPr>
            <a:spLocks/>
          </p:cNvSpPr>
          <p:nvPr/>
        </p:nvSpPr>
        <p:spPr bwMode="auto">
          <a:xfrm>
            <a:off x="6293644" y="5075259"/>
            <a:ext cx="1374700" cy="648072"/>
          </a:xfrm>
          <a:prstGeom prst="roundRect">
            <a:avLst>
              <a:gd name="adj" fmla="val 50000"/>
            </a:avLst>
          </a:prstGeom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err="1" smtClean="0">
                <a:solidFill>
                  <a:schemeClr val="bg1"/>
                </a:solidFill>
                <a:latin typeface="Garamond" pitchFamily="18" charset="0"/>
              </a:rPr>
              <a:t>ToT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8" name="AutoShape 6"/>
          <p:cNvSpPr>
            <a:spLocks/>
          </p:cNvSpPr>
          <p:nvPr/>
        </p:nvSpPr>
        <p:spPr bwMode="auto">
          <a:xfrm>
            <a:off x="4788024" y="5075259"/>
            <a:ext cx="1374700" cy="648072"/>
          </a:xfrm>
          <a:prstGeom prst="roundRect">
            <a:avLst>
              <a:gd name="adj" fmla="val 50000"/>
            </a:avLst>
          </a:prstGeom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smtClean="0">
                <a:solidFill>
                  <a:schemeClr val="bg1"/>
                </a:solidFill>
                <a:latin typeface="Garamond" pitchFamily="18" charset="0"/>
              </a:rPr>
              <a:t>FSR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9" name="AutoShape 6"/>
          <p:cNvSpPr>
            <a:spLocks/>
          </p:cNvSpPr>
          <p:nvPr/>
        </p:nvSpPr>
        <p:spPr bwMode="auto">
          <a:xfrm>
            <a:off x="1691680" y="5085184"/>
            <a:ext cx="1374700" cy="648072"/>
          </a:xfrm>
          <a:prstGeom prst="roundRect">
            <a:avLst>
              <a:gd name="adj" fmla="val 50000"/>
            </a:avLst>
          </a:prstGeom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smtClean="0">
                <a:solidFill>
                  <a:schemeClr val="bg1"/>
                </a:solidFill>
                <a:latin typeface="Garamond" pitchFamily="18" charset="0"/>
              </a:rPr>
              <a:t>FF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44" name="AutoShape 6"/>
          <p:cNvSpPr>
            <a:spLocks/>
          </p:cNvSpPr>
          <p:nvPr/>
        </p:nvSpPr>
        <p:spPr bwMode="auto">
          <a:xfrm>
            <a:off x="3203848" y="5085184"/>
            <a:ext cx="1374700" cy="64807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GB" sz="2800" b="1" dirty="0" smtClean="0">
                <a:solidFill>
                  <a:schemeClr val="bg1"/>
                </a:solidFill>
                <a:latin typeface="Garamond" pitchFamily="18" charset="0"/>
              </a:rPr>
              <a:t>PR&amp;D</a:t>
            </a:r>
            <a:endParaRPr lang="en-GB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6200000" flipV="1">
            <a:off x="2859708" y="4053694"/>
            <a:ext cx="565431" cy="14975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3"/>
          <p:cNvCxnSpPr/>
          <p:nvPr/>
        </p:nvCxnSpPr>
        <p:spPr>
          <a:xfrm rot="5400000" flipH="1" flipV="1">
            <a:off x="5032743" y="3367575"/>
            <a:ext cx="576064" cy="285915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65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5" grpId="0" animBg="1"/>
      <p:bldP spid="92" grpId="0"/>
      <p:bldP spid="93" grpId="0"/>
      <p:bldP spid="37" grpId="0" animBg="1"/>
      <p:bldP spid="38" grpId="0" animBg="1"/>
      <p:bldP spid="39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Participatory R&amp;D: implementation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Book Antiqua"/>
                <a:ea typeface="Times New Roman"/>
                <a:cs typeface="Times New Roman"/>
              </a:rPr>
              <a:t>Problem identification</a:t>
            </a:r>
            <a:endParaRPr lang="en-GB" sz="200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3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Book Antiqua"/>
                <a:ea typeface="Times New Roman"/>
                <a:cs typeface="Times New Roman"/>
              </a:rPr>
              <a:t>Action planning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Book Antiqua"/>
                <a:ea typeface="Times New Roman"/>
                <a:cs typeface="Times New Roman"/>
              </a:rPr>
              <a:t>On-farm experimentation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Book Antiqua"/>
                <a:ea typeface="Times New Roman"/>
                <a:cs typeface="Times New Roman"/>
              </a:rPr>
              <a:t>Sharing of experiences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6" name="Curved Connector 25"/>
          <p:cNvCxnSpPr>
            <a:cxnSpLocks noChangeShapeType="1"/>
            <a:stCxn id="25" idx="0"/>
            <a:endCxn id="31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Curved Connector 26"/>
          <p:cNvCxnSpPr>
            <a:cxnSpLocks noChangeShapeType="1"/>
            <a:stCxn id="22" idx="2"/>
            <a:endCxn id="23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3"/>
            <a:endCxn id="25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Book Antiqua"/>
                <a:ea typeface="Times New Roman"/>
                <a:cs typeface="Times New Roman"/>
              </a:rPr>
              <a:t>Impact assessment</a:t>
            </a:r>
            <a:endParaRPr lang="en-GB" sz="200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2" name="Curved Connector 31"/>
          <p:cNvCxnSpPr>
            <a:cxnSpLocks noChangeShapeType="1"/>
            <a:stCxn id="36" idx="3"/>
            <a:endCxn id="22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Curved Connector 32"/>
          <p:cNvCxnSpPr>
            <a:cxnSpLocks noChangeShapeType="1"/>
            <a:stCxn id="31" idx="0"/>
            <a:endCxn id="34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Book Antiqua"/>
                <a:ea typeface="Times New Roman"/>
                <a:cs typeface="Times New Roman"/>
              </a:rPr>
              <a:t>Analysis of  diversity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</a:rPr>
              <a:t>Participatory R&amp;D: implementation</a:t>
            </a:r>
            <a:endParaRPr lang="en-US" i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73" name="Oval 72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74" name="Oval 73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75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76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77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78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79" name="Curved Connector 78"/>
          <p:cNvCxnSpPr>
            <a:cxnSpLocks noChangeShapeType="1"/>
            <a:stCxn id="78" idx="0"/>
            <a:endCxn id="84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Curved Connector 79"/>
          <p:cNvCxnSpPr>
            <a:cxnSpLocks noChangeShapeType="1"/>
            <a:stCxn id="75" idx="2"/>
            <a:endCxn id="76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Curved Connector 80"/>
          <p:cNvCxnSpPr>
            <a:cxnSpLocks noChangeShapeType="1"/>
            <a:stCxn id="76" idx="2"/>
            <a:endCxn id="77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Curved Connector 81"/>
          <p:cNvCxnSpPr>
            <a:cxnSpLocks noChangeShapeType="1"/>
            <a:stCxn id="77" idx="3"/>
            <a:endCxn id="78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84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85" name="Curved Connector 84"/>
          <p:cNvCxnSpPr>
            <a:cxnSpLocks noChangeShapeType="1"/>
            <a:stCxn id="89" idx="3"/>
            <a:endCxn id="75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" name="Curved Connector 85"/>
          <p:cNvCxnSpPr>
            <a:cxnSpLocks noChangeShapeType="1"/>
            <a:stCxn id="84" idx="0"/>
            <a:endCxn id="87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88" name="Oval 87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89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63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7" name="Curved Connector 26"/>
          <p:cNvCxnSpPr>
            <a:cxnSpLocks noChangeShapeType="1"/>
            <a:stCxn id="26" idx="0"/>
            <a:endCxn id="32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2"/>
            <a:endCxn id="25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Curved Connector 29"/>
          <p:cNvCxnSpPr>
            <a:cxnSpLocks noChangeShapeType="1"/>
            <a:stCxn id="25" idx="3"/>
            <a:endCxn id="26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3" name="Curved Connector 32"/>
          <p:cNvCxnSpPr>
            <a:cxnSpLocks noChangeShapeType="1"/>
            <a:stCxn id="37" idx="3"/>
            <a:endCxn id="23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Curved Connector 33"/>
          <p:cNvCxnSpPr>
            <a:cxnSpLocks noChangeShapeType="1"/>
            <a:stCxn id="32" idx="0"/>
            <a:endCxn id="35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0: analysis of diversity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1331640" y="3573015"/>
            <a:ext cx="6552728" cy="165618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GB" sz="3200" b="1" dirty="0" smtClean="0">
                <a:latin typeface="Garamond" pitchFamily="18" charset="0"/>
              </a:rPr>
              <a:t>Identify and characterise the diversity </a:t>
            </a:r>
            <a:r>
              <a:rPr lang="en-GB" sz="3200" b="1" dirty="0">
                <a:latin typeface="Garamond" pitchFamily="18" charset="0"/>
              </a:rPr>
              <a:t>of livelihood strategies within a study area </a:t>
            </a:r>
            <a:r>
              <a:rPr lang="en-GB" sz="3200" b="1" dirty="0" smtClean="0">
                <a:latin typeface="Garamond" pitchFamily="18" charset="0"/>
              </a:rPr>
              <a:t>to contextualise a R&amp;D process 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4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26" grpId="0"/>
      <p:bldP spid="31" grpId="0"/>
      <p:bldP spid="32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</a:t>
            </a:r>
            <a:r>
              <a:rPr lang="en-US" dirty="0">
                <a:solidFill>
                  <a:schemeClr val="tx2"/>
                </a:solidFill>
                <a:latin typeface="Garamond" pitchFamily="18" charset="0"/>
              </a:rPr>
              <a:t>1</a:t>
            </a:r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: problem identification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b="1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7" name="Curved Connector 26"/>
          <p:cNvCxnSpPr>
            <a:cxnSpLocks noChangeShapeType="1"/>
            <a:stCxn id="26" idx="0"/>
            <a:endCxn id="32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2"/>
            <a:endCxn id="25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Curved Connector 29"/>
          <p:cNvCxnSpPr>
            <a:cxnSpLocks noChangeShapeType="1"/>
            <a:stCxn id="25" idx="3"/>
            <a:endCxn id="26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3" name="Curved Connector 32"/>
          <p:cNvCxnSpPr>
            <a:cxnSpLocks noChangeShapeType="1"/>
            <a:stCxn id="37" idx="3"/>
            <a:endCxn id="23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Curved Connector 33"/>
          <p:cNvCxnSpPr>
            <a:cxnSpLocks noChangeShapeType="1"/>
            <a:stCxn id="32" idx="0"/>
            <a:endCxn id="35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 smtClean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42"/>
          <p:cNvSpPr>
            <a:spLocks/>
          </p:cNvSpPr>
          <p:nvPr/>
        </p:nvSpPr>
        <p:spPr bwMode="auto">
          <a:xfrm>
            <a:off x="4572000" y="2348880"/>
            <a:ext cx="4258635" cy="262604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r">
              <a:buSzPct val="100000"/>
            </a:pPr>
            <a:r>
              <a:rPr lang="en-GB" sz="3200" b="1" dirty="0" smtClean="0">
                <a:latin typeface="Garamond" pitchFamily="18" charset="0"/>
              </a:rPr>
              <a:t>Identify </a:t>
            </a:r>
            <a:r>
              <a:rPr lang="en-GB" sz="3200" b="1" dirty="0">
                <a:latin typeface="Garamond" pitchFamily="18" charset="0"/>
              </a:rPr>
              <a:t>and prioritise </a:t>
            </a:r>
            <a:r>
              <a:rPr lang="en-GB" sz="3200" b="1" dirty="0" smtClean="0">
                <a:latin typeface="Garamond" pitchFamily="18" charset="0"/>
              </a:rPr>
              <a:t>with stakeholders future </a:t>
            </a:r>
            <a:r>
              <a:rPr lang="en-GB" sz="3200" b="1" dirty="0">
                <a:latin typeface="Garamond" pitchFamily="18" charset="0"/>
              </a:rPr>
              <a:t>scenarios, current strategies, challenges and potential solutions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44" name="Rectangle 43"/>
          <p:cNvSpPr>
            <a:spLocks/>
          </p:cNvSpPr>
          <p:nvPr/>
        </p:nvSpPr>
        <p:spPr bwMode="auto">
          <a:xfrm>
            <a:off x="5854534" y="1245529"/>
            <a:ext cx="2461882" cy="39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  <a:latin typeface="Garamond" pitchFamily="18" charset="0"/>
              </a:rPr>
              <a:t>per selected type(s)</a:t>
            </a:r>
            <a:endParaRPr lang="en-US" sz="2400" i="1" dirty="0">
              <a:solidFill>
                <a:schemeClr val="tx2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/>
      <p:bldP spid="25" grpId="0"/>
      <p:bldP spid="26" grpId="0"/>
      <p:bldP spid="31" grpId="0"/>
      <p:bldP spid="32" grpId="0"/>
      <p:bldP spid="35" grpId="0"/>
      <p:bldP spid="36" grpId="0" animBg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2: action planning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b="1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7" name="Curved Connector 26"/>
          <p:cNvCxnSpPr>
            <a:cxnSpLocks noChangeShapeType="1"/>
            <a:stCxn id="26" idx="0"/>
            <a:endCxn id="32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2"/>
            <a:endCxn id="25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Curved Connector 29"/>
          <p:cNvCxnSpPr>
            <a:cxnSpLocks noChangeShapeType="1"/>
            <a:stCxn id="25" idx="3"/>
            <a:endCxn id="26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3" name="Curved Connector 32"/>
          <p:cNvCxnSpPr>
            <a:cxnSpLocks noChangeShapeType="1"/>
            <a:stCxn id="37" idx="3"/>
            <a:endCxn id="23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Curved Connector 33"/>
          <p:cNvCxnSpPr>
            <a:cxnSpLocks noChangeShapeType="1"/>
            <a:stCxn id="32" idx="0"/>
            <a:endCxn id="35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 smtClean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>
            <a:spLocks/>
          </p:cNvSpPr>
          <p:nvPr/>
        </p:nvSpPr>
        <p:spPr bwMode="auto">
          <a:xfrm>
            <a:off x="5854534" y="1245529"/>
            <a:ext cx="2461882" cy="39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  <a:latin typeface="Garamond" pitchFamily="18" charset="0"/>
              </a:rPr>
              <a:t>per selected type(s)</a:t>
            </a:r>
            <a:endParaRPr lang="en-US" sz="2400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42" name="Rectangle 41"/>
          <p:cNvSpPr>
            <a:spLocks/>
          </p:cNvSpPr>
          <p:nvPr/>
        </p:nvSpPr>
        <p:spPr bwMode="auto">
          <a:xfrm>
            <a:off x="5292080" y="2276872"/>
            <a:ext cx="3415432" cy="295232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r">
              <a:buSzPct val="100000"/>
            </a:pPr>
            <a:r>
              <a:rPr lang="en-GB" sz="3200" b="1" dirty="0">
                <a:latin typeface="Garamond" pitchFamily="18" charset="0"/>
              </a:rPr>
              <a:t>D</a:t>
            </a:r>
            <a:r>
              <a:rPr lang="en-GB" sz="3200" b="1" dirty="0" smtClean="0">
                <a:latin typeface="Garamond" pitchFamily="18" charset="0"/>
              </a:rPr>
              <a:t>evelop </a:t>
            </a:r>
            <a:r>
              <a:rPr lang="en-GB" sz="3200" b="1" i="1" dirty="0">
                <a:latin typeface="Garamond" pitchFamily="18" charset="0"/>
              </a:rPr>
              <a:t>innovation platforms </a:t>
            </a:r>
            <a:r>
              <a:rPr lang="en-GB" sz="3200" b="1" dirty="0">
                <a:latin typeface="Garamond" pitchFamily="18" charset="0"/>
              </a:rPr>
              <a:t>in order</a:t>
            </a:r>
            <a:r>
              <a:rPr lang="en-GB" sz="3200" b="1" i="1" dirty="0">
                <a:latin typeface="Garamond" pitchFamily="18" charset="0"/>
              </a:rPr>
              <a:t> </a:t>
            </a:r>
            <a:r>
              <a:rPr lang="en-GB" sz="3200" b="1" dirty="0">
                <a:latin typeface="Garamond" pitchFamily="18" charset="0"/>
              </a:rPr>
              <a:t>to </a:t>
            </a:r>
            <a:r>
              <a:rPr lang="en-GB" sz="3200" b="1" dirty="0" smtClean="0">
                <a:latin typeface="Garamond" pitchFamily="18" charset="0"/>
              </a:rPr>
              <a:t>identify and implement </a:t>
            </a:r>
            <a:r>
              <a:rPr lang="en-GB" sz="3200" b="1" dirty="0">
                <a:latin typeface="Garamond" pitchFamily="18" charset="0"/>
              </a:rPr>
              <a:t>potential solutions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6" grpId="0"/>
      <p:bldP spid="31" grpId="0"/>
      <p:bldP spid="32" grpId="0"/>
      <p:bldP spid="35" grpId="0"/>
      <p:bldP spid="36" grpId="0" animBg="1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469180" y="404664"/>
            <a:ext cx="81352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  <a:latin typeface="Garamond" pitchFamily="18" charset="0"/>
              </a:rPr>
              <a:t>Step 3: on-farm experimentation</a:t>
            </a:r>
            <a:endParaRPr lang="en-US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93591" y="1892299"/>
            <a:ext cx="928161" cy="94083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2915816" y="2426724"/>
            <a:ext cx="2970532" cy="26584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360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286847" y="2750037"/>
            <a:ext cx="1202158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1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2987824" y="3646775"/>
            <a:ext cx="996118" cy="6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2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675897" y="4353884"/>
            <a:ext cx="1426476" cy="64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effectLst/>
                <a:latin typeface="Book Antiqua"/>
                <a:ea typeface="Times New Roman"/>
                <a:cs typeface="Times New Roman"/>
              </a:rPr>
              <a:t>Step 3</a:t>
            </a:r>
            <a:endParaRPr lang="en-GB" sz="3200" b="1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88024" y="3656294"/>
            <a:ext cx="1171528" cy="60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45720" rIns="3600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4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27" name="Curved Connector 26"/>
          <p:cNvCxnSpPr>
            <a:cxnSpLocks noChangeShapeType="1"/>
            <a:stCxn id="26" idx="0"/>
            <a:endCxn id="32" idx="2"/>
          </p:cNvCxnSpPr>
          <p:nvPr/>
        </p:nvCxnSpPr>
        <p:spPr bwMode="auto">
          <a:xfrm rot="16200000" flipV="1">
            <a:off x="4950257" y="3232763"/>
            <a:ext cx="395636" cy="4514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urved Connector 27"/>
          <p:cNvCxnSpPr>
            <a:cxnSpLocks noChangeShapeType="1"/>
            <a:stCxn id="23" idx="2"/>
            <a:endCxn id="24" idx="0"/>
          </p:cNvCxnSpPr>
          <p:nvPr/>
        </p:nvCxnSpPr>
        <p:spPr bwMode="auto">
          <a:xfrm rot="5400000">
            <a:off x="3495131" y="3253980"/>
            <a:ext cx="383548" cy="40204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Curved Connector 28"/>
          <p:cNvCxnSpPr>
            <a:cxnSpLocks noChangeShapeType="1"/>
            <a:stCxn id="24" idx="2"/>
            <a:endCxn id="25" idx="1"/>
          </p:cNvCxnSpPr>
          <p:nvPr/>
        </p:nvCxnSpPr>
        <p:spPr bwMode="auto">
          <a:xfrm rot="16200000" flipH="1">
            <a:off x="3372270" y="4370730"/>
            <a:ext cx="417241" cy="190014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Curved Connector 29"/>
          <p:cNvCxnSpPr>
            <a:cxnSpLocks noChangeShapeType="1"/>
            <a:stCxn id="25" idx="3"/>
            <a:endCxn id="26" idx="2"/>
          </p:cNvCxnSpPr>
          <p:nvPr/>
        </p:nvCxnSpPr>
        <p:spPr bwMode="auto">
          <a:xfrm flipV="1">
            <a:off x="5102373" y="4260963"/>
            <a:ext cx="271415" cy="413395"/>
          </a:xfrm>
          <a:prstGeom prst="curvedConnector2">
            <a:avLst/>
          </a:prstGeom>
          <a:noFill/>
          <a:ln w="28575" cap="flat" cmpd="sng" algn="ctr">
            <a:solidFill>
              <a:schemeClr val="accent1">
                <a:lumMod val="95000"/>
                <a:lumOff val="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717142" y="3430153"/>
            <a:ext cx="1363803" cy="82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PR&amp;D 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b="1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t­­</a:t>
            </a:r>
            <a:r>
              <a:rPr lang="en-GB" b="1" baseline="-25000" dirty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0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sz="1600" b="1" dirty="0">
                <a:effectLst/>
                <a:latin typeface="Book Antiqua"/>
                <a:ea typeface="Times New Roman"/>
                <a:cs typeface="Times New Roman"/>
              </a:rPr>
              <a:t> </a:t>
            </a:r>
            <a:endParaRPr lang="en-GB" sz="2000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417821" y="2747468"/>
            <a:ext cx="100908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5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3" name="Curved Connector 32"/>
          <p:cNvCxnSpPr>
            <a:cxnSpLocks noChangeShapeType="1"/>
            <a:stCxn id="37" idx="3"/>
            <a:endCxn id="23" idx="0"/>
          </p:cNvCxnSpPr>
          <p:nvPr/>
        </p:nvCxnSpPr>
        <p:spPr bwMode="auto">
          <a:xfrm>
            <a:off x="3538708" y="2385218"/>
            <a:ext cx="349218" cy="364819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Curved Connector 33"/>
          <p:cNvCxnSpPr>
            <a:cxnSpLocks noChangeShapeType="1"/>
            <a:stCxn id="32" idx="0"/>
            <a:endCxn id="35" idx="1"/>
          </p:cNvCxnSpPr>
          <p:nvPr/>
        </p:nvCxnSpPr>
        <p:spPr bwMode="auto">
          <a:xfrm rot="5400000" flipH="1" flipV="1">
            <a:off x="4891366" y="2370430"/>
            <a:ext cx="408037" cy="346042"/>
          </a:xfrm>
          <a:prstGeom prst="curvedConnector2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Text Box 51"/>
          <p:cNvSpPr txBox="1">
            <a:spLocks noChangeArrowheads="1"/>
          </p:cNvSpPr>
          <p:nvPr/>
        </p:nvSpPr>
        <p:spPr bwMode="auto">
          <a:xfrm>
            <a:off x="5268405" y="1947344"/>
            <a:ext cx="1013849" cy="7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18000" tIns="36000" rIns="18000" bIns="3600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cycle t</a:t>
            </a:r>
            <a:r>
              <a:rPr lang="en-GB" sz="2000" b="1" baseline="-25000" dirty="0" smtClean="0">
                <a:solidFill>
                  <a:srgbClr val="0D0D0D"/>
                </a:solidFill>
                <a:effectLst/>
                <a:latin typeface="Book Antiqua"/>
                <a:ea typeface="Times New Roman"/>
                <a:cs typeface="Times New Roman"/>
              </a:rPr>
              <a:t>1</a:t>
            </a:r>
            <a:endParaRPr lang="en-GB" dirty="0">
              <a:effectLst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2627784" y="1872475"/>
            <a:ext cx="928161" cy="9408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sz="400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39656" y="2128623"/>
            <a:ext cx="899052" cy="51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dirty="0" smtClean="0">
                <a:effectLst/>
                <a:latin typeface="Book Antiqua"/>
                <a:ea typeface="Times New Roman"/>
                <a:cs typeface="Times New Roman"/>
              </a:rPr>
              <a:t>Step 0</a:t>
            </a:r>
            <a:endParaRPr lang="en-GB" sz="3200" dirty="0">
              <a:effectLst/>
              <a:latin typeface="Book Antiqua"/>
              <a:ea typeface="Times New Roman"/>
              <a:cs typeface="Times New Roman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72400" y="1211266"/>
            <a:ext cx="72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1" y="5893662"/>
            <a:ext cx="2994261" cy="87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45" y="5877272"/>
            <a:ext cx="2995551" cy="9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>
            <a:spLocks/>
          </p:cNvSpPr>
          <p:nvPr/>
        </p:nvSpPr>
        <p:spPr bwMode="auto">
          <a:xfrm>
            <a:off x="5854534" y="1245529"/>
            <a:ext cx="2461882" cy="39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r>
              <a:rPr lang="en-US" sz="2400" dirty="0" smtClean="0">
                <a:solidFill>
                  <a:schemeClr val="tx2"/>
                </a:solidFill>
                <a:latin typeface="Garamond" pitchFamily="18" charset="0"/>
              </a:rPr>
              <a:t>per selected type(s)</a:t>
            </a:r>
            <a:endParaRPr lang="en-US" sz="2400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42" name="Rectangle 41"/>
          <p:cNvSpPr>
            <a:spLocks/>
          </p:cNvSpPr>
          <p:nvPr/>
        </p:nvSpPr>
        <p:spPr bwMode="auto">
          <a:xfrm>
            <a:off x="1259632" y="1844824"/>
            <a:ext cx="7128792" cy="196978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5pPr>
            <a:lvl6pPr marL="22860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6pPr>
            <a:lvl7pPr marL="27432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7pPr>
            <a:lvl8pPr marL="32004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8pPr>
            <a:lvl9pPr marL="3657600" algn="l" defTabSz="9144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defRPr>
            </a:lvl9pPr>
          </a:lstStyle>
          <a:p>
            <a:pPr algn="l">
              <a:buSzPct val="100000"/>
            </a:pPr>
            <a:r>
              <a:rPr lang="en-GB" sz="3200" b="1" dirty="0" smtClean="0">
                <a:latin typeface="Garamond" pitchFamily="18" charset="0"/>
              </a:rPr>
              <a:t>Put in place and compare promising </a:t>
            </a:r>
            <a:r>
              <a:rPr lang="en-GB" sz="3200" b="1" dirty="0">
                <a:latin typeface="Garamond" pitchFamily="18" charset="0"/>
              </a:rPr>
              <a:t>innovations (endogenous or exogenous) </a:t>
            </a:r>
            <a:r>
              <a:rPr lang="en-GB" sz="3200" b="1" dirty="0" smtClean="0">
                <a:latin typeface="Garamond" pitchFamily="18" charset="0"/>
              </a:rPr>
              <a:t>with participants in </a:t>
            </a:r>
            <a:r>
              <a:rPr lang="en-GB" sz="3200" b="1" dirty="0">
                <a:latin typeface="Garamond" pitchFamily="18" charset="0"/>
              </a:rPr>
              <a:t>on-farm (farmer-led) </a:t>
            </a:r>
            <a:r>
              <a:rPr lang="en-GB" sz="3200" b="1" dirty="0" smtClean="0">
                <a:latin typeface="Garamond" pitchFamily="18" charset="0"/>
              </a:rPr>
              <a:t>trials</a:t>
            </a:r>
            <a:endParaRPr 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6" grpId="0"/>
      <p:bldP spid="31" grpId="0"/>
      <p:bldP spid="32" grpId="0"/>
      <p:bldP spid="35" grpId="0"/>
      <p:bldP spid="36" grpId="0" animBg="1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492</Words>
  <Application>Microsoft Office PowerPoint</Application>
  <PresentationFormat>On-screen Show (4:3)</PresentationFormat>
  <Paragraphs>140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dvalbuena</dc:creator>
  <cp:lastModifiedBy>dvalbuena</cp:lastModifiedBy>
  <cp:revision>42</cp:revision>
  <dcterms:created xsi:type="dcterms:W3CDTF">2012-09-12T11:27:41Z</dcterms:created>
  <dcterms:modified xsi:type="dcterms:W3CDTF">2012-09-13T05:29:48Z</dcterms:modified>
</cp:coreProperties>
</file>